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28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830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696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85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344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61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628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45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72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650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30A0-089B-453A-A62E-3C3699B9F67A}" type="datetimeFigureOut">
              <a:rPr lang="vi-VN" smtClean="0"/>
              <a:t>18/04/2017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8F57-243C-41E7-933B-EBEE98A455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176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C24573-F208-4ECE-8D69-57ADB78B403E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CBB9E7-A896-420A-AAD7-DF730AB6772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7463"/>
            <a:ext cx="7315200" cy="762000"/>
          </a:xfrm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 dirty="0" err="1" smtClean="0"/>
              <a:t>Làm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sạch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liệu</a:t>
            </a:r>
            <a:endParaRPr lang="en-US" altLang="en-U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495300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sót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sót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vi-V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ữ liệu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lỗi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ngờ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11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79167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379DADD-610F-47D3-99D7-706106CCFDF3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71FE75-35A6-4C35-A75F-B86DAEC0E1F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0"/>
            <a:ext cx="7315200" cy="762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mtClean="0"/>
              <a:t>Làm sạch dữ liệu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305800" cy="5029200"/>
          </a:xfrm>
        </p:spPr>
        <p:txBody>
          <a:bodyPr vert="horz" lIns="92075" tIns="46038" rIns="92075" bIns="46038" rtlCol="0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nắm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lõi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ngừa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ng</a:t>
            </a:r>
            <a:r>
              <a:rPr lang="vi-V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ừa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chặt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vi-V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ới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CSDL.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ng</a:t>
            </a:r>
            <a:r>
              <a:rPr lang="vi-V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ừa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lỗi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sót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Maletic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Marcus 2000)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vi-V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ữ liệu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Vai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trò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trọng</a:t>
            </a:r>
            <a:endParaRPr lang="en-US" altLang="en-US" sz="2400" dirty="0"/>
          </a:p>
          <a:p>
            <a:pPr lvl="1" eaLnBrk="1" hangingPunct="1"/>
            <a:r>
              <a:rPr lang="en-US" altLang="en-US" sz="1800" dirty="0"/>
              <a:t>“</a:t>
            </a:r>
            <a:r>
              <a:rPr lang="en-US" altLang="en-US" sz="1800" dirty="0" err="1"/>
              <a:t>là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một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trong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bài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toán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lớn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nhất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của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kho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dữ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liệu</a:t>
            </a:r>
            <a:r>
              <a:rPr lang="en-US" altLang="en-US" sz="1800" dirty="0"/>
              <a:t>”—Ralph Kimball</a:t>
            </a:r>
          </a:p>
          <a:p>
            <a:pPr lvl="1" eaLnBrk="1" hangingPunct="1"/>
            <a:r>
              <a:rPr lang="en-US" altLang="en-US" sz="1800" dirty="0"/>
              <a:t>“</a:t>
            </a:r>
            <a:r>
              <a:rPr lang="en-US" altLang="en-US" sz="1800" dirty="0" err="1"/>
              <a:t>là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bài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toán</a:t>
            </a:r>
            <a:r>
              <a:rPr lang="en-US" altLang="en-US" sz="1800" dirty="0"/>
              <a:t> “number one” </a:t>
            </a:r>
            <a:r>
              <a:rPr lang="en-US" altLang="en-US" sz="1800" dirty="0" err="1"/>
              <a:t>trong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kho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dữ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liệu</a:t>
            </a:r>
            <a:r>
              <a:rPr lang="en-US" altLang="en-US" sz="1800" dirty="0"/>
              <a:t>”—DCI </a:t>
            </a:r>
            <a:r>
              <a:rPr lang="en-US" altLang="en-US" sz="1800" dirty="0" err="1"/>
              <a:t>khảo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sát</a:t>
            </a:r>
            <a:endParaRPr lang="en-US" altLang="en-US" sz="1800" dirty="0"/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 err="1"/>
              <a:t>Các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toán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thuộc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sạch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dữ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liệu</a:t>
            </a:r>
            <a:endParaRPr lang="en-US" altLang="en-US" sz="2400" dirty="0"/>
          </a:p>
          <a:p>
            <a:pPr lvl="1" eaLnBrk="1" hangingPunct="1"/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nhiễu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trơn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82377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13E42F-2DD1-48CB-87DF-B420FAA69434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383C3C2-047A-4CDA-A20D-2040E76C5D7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938" y="0"/>
            <a:ext cx="6324600" cy="762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Xử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thiếu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trị</a:t>
            </a:r>
            <a:endParaRPr lang="en-US" alt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92200"/>
            <a:ext cx="8305800" cy="4876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Bỏ qua bản ghi có giá trị thiếu:</a:t>
            </a:r>
          </a:p>
          <a:p>
            <a:pPr lvl="1" eaLnBrk="1" hangingPunct="1"/>
            <a:r>
              <a:rPr lang="en-US" altLang="en-US" sz="1800"/>
              <a:t>Thường làm khi thiếu nhãn phân lớp (giả sử bài toán phân lớp)</a:t>
            </a:r>
          </a:p>
          <a:p>
            <a:pPr lvl="1" eaLnBrk="1" hangingPunct="1"/>
            <a:r>
              <a:rPr lang="en-US" altLang="en-US" sz="1800"/>
              <a:t>không hiểu quả khi tỷ lệ số lượng giá trị thiếu lớn (bán giám sát)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Điền giá trị thiếu bằng tay: </a:t>
            </a:r>
          </a:p>
          <a:p>
            <a:pPr lvl="1" eaLnBrk="1" hangingPunct="1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tẻ nhạt </a:t>
            </a:r>
          </a:p>
          <a:p>
            <a:pPr lvl="1" eaLnBrk="1" hangingPunct="1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tính khả thi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Điền giá trị tự động:</a:t>
            </a:r>
          </a:p>
          <a:p>
            <a:pPr lvl="1" eaLnBrk="1" hangingPunct="1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Hằng toàn cục: chẳng hạn như“chưa biết - unknown”, có phải một lớp mới </a:t>
            </a:r>
          </a:p>
          <a:p>
            <a:pPr lvl="1" eaLnBrk="1" hangingPunct="1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Trung bình giá trị thuộc tính các bản ghi hiện có</a:t>
            </a:r>
          </a:p>
          <a:p>
            <a:pPr lvl="1" eaLnBrk="1" hangingPunct="1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Trung bình giá trị thuộc tính các bản ghi cùng lớp: tinh hơn</a:t>
            </a:r>
          </a:p>
          <a:p>
            <a:pPr lvl="1" eaLnBrk="1" hangingPunct="1"/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 trị có khả năng nhất: dựa trên suy luận như công thức Bayes hoặc cây quyết định</a:t>
            </a:r>
          </a:p>
        </p:txBody>
      </p:sp>
    </p:spTree>
    <p:extLst>
      <p:ext uri="{BB962C8B-B14F-4D97-AF65-F5344CB8AC3E}">
        <p14:creationId xmlns:p14="http://schemas.microsoft.com/office/powerpoint/2010/main" val="348447232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229CB9-7F86-4478-B9F9-8B7B60C64371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6E206B-EC1F-4067-80F1-C14B232780B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-76200"/>
            <a:ext cx="34290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Dữ liệu nhiễu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763000" cy="5181600"/>
          </a:xfrm>
        </p:spPr>
        <p:txBody>
          <a:bodyPr/>
          <a:lstStyle/>
          <a:p>
            <a:pPr eaLnBrk="1" hangingPunct="1"/>
            <a:r>
              <a:rPr lang="en-US" altLang="en-US" sz="2400"/>
              <a:t>Nhiễu: 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Lỗi ngẫu nhiên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Biến dạng của một biến đo được</a:t>
            </a:r>
          </a:p>
          <a:p>
            <a:pPr eaLnBrk="1" hangingPunct="1"/>
            <a:r>
              <a:rPr lang="en-US" altLang="en-US" sz="2400"/>
              <a:t>Giá trị không chính xác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Lỗi do thiết bị thu thập dữ liệu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Vấn đề nhập dữ liệu: người dùng hoặc máy có thể sai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Vấn đề truyền dữ liệu: sai từ thiết bị gửi/nhận/truyền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Hạn chế của công nghệ: ví dụ, phần mềm có thể xử lý không đúng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Thiết nhất quán khi đặt tên: cũng một tên song cách viết khác nhau</a:t>
            </a:r>
          </a:p>
          <a:p>
            <a:pPr eaLnBrk="1" hangingPunct="1"/>
            <a:r>
              <a:rPr lang="en-US" altLang="en-US" sz="2400"/>
              <a:t>Các vấn đề dữ liệu khác yêu cầu làm sạch dữ liệu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Bội bản ghi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Dữ liệu không đầy đủ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Dữ liệu không nhất quán</a:t>
            </a:r>
          </a:p>
        </p:txBody>
      </p:sp>
    </p:spTree>
    <p:extLst>
      <p:ext uri="{BB962C8B-B14F-4D97-AF65-F5344CB8AC3E}">
        <p14:creationId xmlns:p14="http://schemas.microsoft.com/office/powerpoint/2010/main" val="214056304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87AB7A-4A93-471A-B34B-10C7DAE53391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68C00FB-5188-4910-B543-0A7416A2157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6406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Xử lý dữ liệu nhiễu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Phương pháp đóng thùng (Binning):</a:t>
            </a:r>
          </a:p>
          <a:p>
            <a:pPr lvl="1" eaLnBrk="1" hangingPunct="1"/>
            <a:r>
              <a:rPr lang="en-US" altLang="en-US"/>
              <a:t>Sắp dữ liệu tăng và chia “đều” vào các thùng</a:t>
            </a:r>
          </a:p>
          <a:p>
            <a:pPr lvl="1" eaLnBrk="1" hangingPunct="1"/>
            <a:r>
              <a:rPr lang="en-US" altLang="en-US"/>
              <a:t>Làm trơn: theo trung bình</a:t>
            </a:r>
            <a:r>
              <a:rPr lang="en-US" altLang="en-US">
                <a:solidFill>
                  <a:schemeClr val="hlink"/>
                </a:solidFill>
              </a:rPr>
              <a:t>, theo trung tuyến, theo biên…</a:t>
            </a:r>
            <a:endParaRPr lang="en-US" altLang="en-US"/>
          </a:p>
          <a:p>
            <a:pPr eaLnBrk="1" hangingPunct="1"/>
            <a:r>
              <a:rPr lang="en-US" altLang="en-US" sz="2400"/>
              <a:t>Phân cụm (Clustering)</a:t>
            </a:r>
          </a:p>
          <a:p>
            <a:pPr lvl="1" eaLnBrk="1" hangingPunct="1"/>
            <a:r>
              <a:rPr lang="en-US" altLang="en-US"/>
              <a:t>Phát hiện và loại bỏ ngoại lai (outliers)</a:t>
            </a:r>
          </a:p>
          <a:p>
            <a:pPr eaLnBrk="1" hangingPunct="1"/>
            <a:r>
              <a:rPr lang="en-US" altLang="en-US" sz="2400"/>
              <a:t>Kết hợp kiểm tra máy tính và con người</a:t>
            </a:r>
          </a:p>
          <a:p>
            <a:pPr lvl="1" eaLnBrk="1" hangingPunct="1"/>
            <a:r>
              <a:rPr lang="en-US" altLang="en-US"/>
              <a:t>Phát hiện giá trị nghi ngờ để con người kiểm tra (chẳng hạn, đối phó với ngoại lai có thể)</a:t>
            </a:r>
          </a:p>
          <a:p>
            <a:pPr eaLnBrk="1" hangingPunct="1"/>
            <a:r>
              <a:rPr lang="en-US" altLang="en-US" sz="2400"/>
              <a:t>Hồi quy</a:t>
            </a:r>
          </a:p>
          <a:p>
            <a:pPr lvl="1" eaLnBrk="1" hangingPunct="1"/>
            <a:r>
              <a:rPr lang="en-US" altLang="en-US"/>
              <a:t>Làm trơn: ghép dữ liệu theo các hàm hồi quy</a:t>
            </a:r>
          </a:p>
        </p:txBody>
      </p:sp>
    </p:spTree>
    <p:extLst>
      <p:ext uri="{BB962C8B-B14F-4D97-AF65-F5344CB8AC3E}">
        <p14:creationId xmlns:p14="http://schemas.microsoft.com/office/powerpoint/2010/main" val="254766643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6EF75B-8B5D-49EA-AE53-DEE7A0FD778D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3ABFA6-E35A-4104-BAD3-7DCAE5FD609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685800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P/pháp rời rạc hóa đơn giản: Xếp thùng (Binning)</a:t>
            </a:r>
            <a:endParaRPr lang="en-US" altLang="en-US" smtClean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9906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Phân hoạch cân bẳng bề rộng Equal-width</a:t>
            </a:r>
            <a:r>
              <a:rPr lang="en-US" altLang="en-US" sz="2400"/>
              <a:t> (distance) partitioning: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Chia miền giá trị: </a:t>
            </a:r>
            <a:r>
              <a:rPr lang="en-US" altLang="en-US" i="1"/>
              <a:t>N</a:t>
            </a:r>
            <a:r>
              <a:rPr lang="en-US" altLang="en-US"/>
              <a:t> đoạn dài như nhau: </a:t>
            </a:r>
            <a:r>
              <a:rPr lang="en-US" altLang="en-US">
                <a:solidFill>
                  <a:srgbClr val="39513E"/>
                </a:solidFill>
              </a:rPr>
              <a:t>uniform grid</a:t>
            </a:r>
            <a:endParaRPr lang="en-US" altLang="en-US">
              <a:solidFill>
                <a:schemeClr val="hlink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Miền giá trị từ A (nhỏ nhất) tới </a:t>
            </a:r>
            <a:r>
              <a:rPr lang="en-US" altLang="en-US" i="1"/>
              <a:t>B</a:t>
            </a:r>
            <a:r>
              <a:rPr lang="en-US" altLang="en-US"/>
              <a:t> (lớn nhất) -&gt;</a:t>
            </a:r>
            <a:r>
              <a:rPr lang="en-US" altLang="en-US" i="1"/>
              <a:t>W </a:t>
            </a:r>
            <a:r>
              <a:rPr lang="en-US" altLang="en-US"/>
              <a:t>= (</a:t>
            </a:r>
            <a:r>
              <a:rPr lang="en-US" altLang="en-US" i="1"/>
              <a:t>B </a:t>
            </a:r>
            <a:r>
              <a:rPr lang="en-US" altLang="en-US"/>
              <a:t>–</a:t>
            </a:r>
            <a:r>
              <a:rPr lang="en-US" altLang="en-US" i="1"/>
              <a:t>A</a:t>
            </a:r>
            <a:r>
              <a:rPr lang="en-US" altLang="en-US"/>
              <a:t>)/</a:t>
            </a:r>
            <a:r>
              <a:rPr lang="en-US" altLang="en-US" i="1"/>
              <a:t>N.</a:t>
            </a:r>
            <a:endParaRPr lang="en-US" altLang="en-US"/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Đơn giản nhất song bị định hướng theo ngoại lai.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Không xử lý tốt khi dữ liệu không cân bằng (đều).</a:t>
            </a:r>
            <a:endParaRPr lang="en-US" altLang="en-US" i="1"/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Phân hoạch cân bằng theo chiều sâu Equal-depth</a:t>
            </a:r>
            <a:r>
              <a:rPr lang="en-US" altLang="en-US" sz="2400"/>
              <a:t> (frequency) partitioning: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Chia miền xác định thành N đoạn “đều nhau về số lượng”,  các đoạn có xấp xỉ số ví dụ mẫu.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Khả cỡ dữ liệu: tốt.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Việc quản lý các thuộc tính lớp: có thể “khôn khéo”.</a:t>
            </a:r>
          </a:p>
        </p:txBody>
      </p:sp>
    </p:spTree>
    <p:extLst>
      <p:ext uri="{BB962C8B-B14F-4D97-AF65-F5344CB8AC3E}">
        <p14:creationId xmlns:p14="http://schemas.microsoft.com/office/powerpoint/2010/main" val="227957969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704FAD-64A0-4D35-81C8-907F70EDB685}" type="datetime4">
              <a:rPr lang="en-US" altLang="en-US" sz="1200"/>
              <a:pPr/>
              <a:t>April 18, 2017</a:t>
            </a:fld>
            <a:endParaRPr lang="en-US" altLang="en-US" sz="1200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E0EFD9-2FFF-4F24-A6CB-B7672B18C4E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9906000" cy="685800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P/pháp xếp thùng làm trơn dữ liệu (Data Smoothing)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811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*  Dữ liệu được xếp theo giá: 4, 8, 9, 15, 21, 21, 24, 25, 26, 28, 29, 34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*  Chia thùng theo chiều sâu: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1: 4, 8, 9,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2: 21, 21, 24, 25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3: 26, 28, 29, 34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*  Làm trơn thùng theo trung bình: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1: 9, 9, 9, 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2: 23, 23, 23, 23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3: 29, 29, 29, 29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*  Làm trơn thùng theo biên: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1: 4, 4, 4,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2: 21, 21, 25, 25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- Bin 3: 26, 26, 26, 34</a:t>
            </a:r>
          </a:p>
        </p:txBody>
      </p:sp>
    </p:spTree>
    <p:extLst>
      <p:ext uri="{BB962C8B-B14F-4D97-AF65-F5344CB8AC3E}">
        <p14:creationId xmlns:p14="http://schemas.microsoft.com/office/powerpoint/2010/main" val="19402642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1011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Làm sạch dữ liệu</vt:lpstr>
      <vt:lpstr>Làm sạch dữ liệu</vt:lpstr>
      <vt:lpstr>Xử lý thiếu giá trị</vt:lpstr>
      <vt:lpstr>Dữ liệu nhiễu</vt:lpstr>
      <vt:lpstr>Xử lý dữ liệu nhiễu</vt:lpstr>
      <vt:lpstr>P/pháp rời rạc hóa đơn giản: Xếp thùng (Binning)</vt:lpstr>
      <vt:lpstr>P/pháp xếp thùng làm trơn dữ liệu (Data Smoothing)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Làm sạch dữ liệu</dc:title>
  <dc:creator>Admin</dc:creator>
  <cp:lastModifiedBy>Admin</cp:lastModifiedBy>
  <cp:revision>1</cp:revision>
  <dcterms:created xsi:type="dcterms:W3CDTF">2017-04-18T05:32:01Z</dcterms:created>
  <dcterms:modified xsi:type="dcterms:W3CDTF">2017-04-18T05:33:03Z</dcterms:modified>
</cp:coreProperties>
</file>